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5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4" r:id="rId27"/>
    <p:sldId id="282" r:id="rId28"/>
    <p:sldId id="281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500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6" Type="http://schemas.openxmlformats.org/officeDocument/2006/relationships/slide" Target="slides/slide28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CA0DE-229A-4F71-8CB7-2B312F45767B}" type="datetimeFigureOut">
              <a:rPr lang="fr-FR" smtClean="0"/>
              <a:pPr/>
              <a:t>05/05/2010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0FC88-AD87-4A00-B52B-EAF080D44859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0FC88-AD87-4A00-B52B-EAF080D44859}" type="slidenum">
              <a:rPr lang="fr-BE" smtClean="0"/>
              <a:pPr/>
              <a:t>2</a:t>
            </a:fld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0FC88-AD87-4A00-B52B-EAF080D44859}" type="slidenum">
              <a:rPr lang="fr-BE" smtClean="0"/>
              <a:pPr/>
              <a:t>28</a:t>
            </a:fld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pic>
        <p:nvPicPr>
          <p:cNvPr id="18" name="Image 17" descr="fundp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86446" y="4429132"/>
            <a:ext cx="1214446" cy="1834589"/>
          </a:xfrm>
          <a:prstGeom prst="rect">
            <a:avLst/>
          </a:prstGeom>
        </p:spPr>
      </p:pic>
      <p:pic>
        <p:nvPicPr>
          <p:cNvPr id="20" name="Image 19" descr="LogoCETIC_small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450402" y="4214818"/>
            <a:ext cx="1307851" cy="20240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6B22A646-A888-4155-97CA-E5E5A69DDA7E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1940242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93BC0885-FE2C-479E-92FE-C7A27C06E44D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1940242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72322" y="642918"/>
            <a:ext cx="1771678" cy="4572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31A059EE-979B-460B-A090-FA3B6F09F441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214942" y="642918"/>
            <a:ext cx="2154556" cy="4572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59EE-979B-460B-A090-FA3B6F09F441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59EE-979B-460B-A090-FA3B6F09F441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59EE-979B-460B-A090-FA3B6F09F441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7649D96D-9A10-4E6D-B5E9-934E573E37BB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87551BEF-22CE-469F-95EC-47DFB7272E3D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1940242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69D5C6CC-C92C-468A-A057-719E6DD6360D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1940242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fld id="{F1C64A95-4DF0-40C2-B730-6E03A3F12DF4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1940242" cy="457200"/>
          </a:xfrm>
          <a:prstGeom prst="rect">
            <a:avLst/>
          </a:prstGeo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928793" y="357166"/>
            <a:ext cx="7215207" cy="94059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1928794" y="-1"/>
            <a:ext cx="7215206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1928794" y="353998"/>
            <a:ext cx="7215207" cy="4571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pic>
        <p:nvPicPr>
          <p:cNvPr id="20" name="Image 19" descr="fundp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3744" y="112665"/>
            <a:ext cx="682042" cy="1030319"/>
          </a:xfrm>
          <a:prstGeom prst="rect">
            <a:avLst/>
          </a:prstGeom>
        </p:spPr>
      </p:pic>
      <p:pic>
        <p:nvPicPr>
          <p:cNvPr id="21" name="Image 20" descr="LogoCETIC_small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71538" y="71414"/>
            <a:ext cx="661612" cy="1023923"/>
          </a:xfrm>
          <a:prstGeom prst="rect">
            <a:avLst/>
          </a:prstGeom>
        </p:spPr>
      </p:pic>
      <p:sp>
        <p:nvSpPr>
          <p:cNvPr id="2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72322" y="642918"/>
            <a:ext cx="1771678" cy="4572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31A059EE-979B-460B-A090-FA3B6F09F441}" type="datetime1">
              <a:rPr lang="fr-FR" smtClean="0"/>
              <a:pPr/>
              <a:t>05/05/2010</a:t>
            </a:fld>
            <a:endParaRPr lang="fr-BE"/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14942" y="642918"/>
            <a:ext cx="2154556" cy="4572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fr-BE" smtClean="0"/>
              <a:t>xdevroey@student.fundp.ac.be</a:t>
            </a:r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sourceforge.net/projects/rodin-b-sharp/files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57200" y="857233"/>
            <a:ext cx="8458200" cy="28575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mtClean="0"/>
              <a:t>Bridging </a:t>
            </a:r>
            <a:r>
              <a:rPr lang="en-US" dirty="0" smtClean="0"/>
              <a:t>KAOS and Event B with KAOS to Use cases as "</a:t>
            </a:r>
            <a:r>
              <a:rPr lang="en-US" dirty="0" err="1" smtClean="0"/>
              <a:t>appetiser</a:t>
            </a:r>
            <a:r>
              <a:rPr lang="en-US" dirty="0" smtClean="0"/>
              <a:t>"</a:t>
            </a:r>
            <a:endParaRPr lang="fr-BE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BE" sz="2800" dirty="0" smtClean="0"/>
              <a:t>Xavier DEVROEY </a:t>
            </a:r>
          </a:p>
          <a:p>
            <a:pPr>
              <a:lnSpc>
                <a:spcPct val="200000"/>
              </a:lnSpc>
            </a:pPr>
            <a:r>
              <a:rPr lang="fr-BE" sz="2000" i="1" dirty="0" smtClean="0"/>
              <a:t>&lt;xdevroey@student.info.fundp.ac.be&gt;</a:t>
            </a:r>
            <a:endParaRPr lang="fr-BE" sz="28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Transformation Language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976584"/>
            <a:ext cx="5298631" cy="488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 Classical mine pump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19" y="2428868"/>
            <a:ext cx="9040591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86149"/>
            <a:ext cx="6929486" cy="56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2214578" cy="457200"/>
          </a:xfrm>
        </p:spPr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2143140" cy="457200"/>
          </a:xfrm>
        </p:spPr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8072462" cy="529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2143140" cy="457200"/>
          </a:xfrm>
        </p:spPr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9001156" cy="557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4643438" y="612648"/>
            <a:ext cx="2214578" cy="457200"/>
          </a:xfrm>
        </p:spPr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5260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smtClean="0"/>
              <a:t>KAOS to Event-B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Event-B method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Formal method to model systems</a:t>
            </a:r>
          </a:p>
          <a:p>
            <a:r>
              <a:rPr lang="en-US" dirty="0" smtClean="0"/>
              <a:t>Evolution of classical B with a higher level of abstraction</a:t>
            </a:r>
          </a:p>
          <a:p>
            <a:r>
              <a:rPr lang="en-US" dirty="0" smtClean="0"/>
              <a:t>Model </a:t>
            </a:r>
          </a:p>
          <a:p>
            <a:pPr lvl="1"/>
            <a:r>
              <a:rPr lang="fr-BE" dirty="0" smtClean="0"/>
              <a:t>Machine : variables, </a:t>
            </a:r>
            <a:r>
              <a:rPr lang="en-US" dirty="0" smtClean="0"/>
              <a:t>invariants, events</a:t>
            </a:r>
          </a:p>
          <a:p>
            <a:pPr lvl="1"/>
            <a:r>
              <a:rPr lang="en-US" dirty="0" smtClean="0"/>
              <a:t>Context : carrier sets, constants, axioms</a:t>
            </a:r>
          </a:p>
          <a:p>
            <a:r>
              <a:rPr lang="en-US" dirty="0" smtClean="0"/>
              <a:t>Set theory : data types and the manipulation of data</a:t>
            </a:r>
          </a:p>
          <a:p>
            <a:r>
              <a:rPr lang="en-US" dirty="0" smtClean="0"/>
              <a:t>Logic : </a:t>
            </a:r>
            <a:r>
              <a:rPr lang="fr-BE" dirty="0" smtClean="0"/>
              <a:t>conditions on the data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Event-B method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3757610" cy="4525963"/>
          </a:xfrm>
        </p:spPr>
        <p:txBody>
          <a:bodyPr/>
          <a:lstStyle/>
          <a:p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Guard</a:t>
            </a:r>
          </a:p>
          <a:p>
            <a:pPr lvl="1"/>
            <a:r>
              <a:rPr lang="en-US" dirty="0" smtClean="0"/>
              <a:t>Action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Obligation proofs at each refinement step</a:t>
            </a:r>
          </a:p>
          <a:p>
            <a:endParaRPr lang="en-US" dirty="0" smtClean="0"/>
          </a:p>
          <a:p>
            <a:r>
              <a:rPr lang="en-US" dirty="0" smtClean="0"/>
              <a:t>Tool : RODIN (</a:t>
            </a:r>
            <a:r>
              <a:rPr lang="en-US" dirty="0" smtClean="0">
                <a:hlinkClick r:id="rId2"/>
              </a:rPr>
              <a:t>http://sourceforge.net/projects/rodin-b-sharp/files/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1481" y="2567949"/>
            <a:ext cx="4839107" cy="357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 transformation : KAOS to B</a:t>
            </a:r>
            <a:br>
              <a:rPr lang="en-US" dirty="0" smtClean="0"/>
            </a:br>
            <a:r>
              <a:rPr lang="en-US" sz="2200" dirty="0" smtClean="0"/>
              <a:t>Formal Analysis and Design for Engineering Security (FADES); </a:t>
            </a:r>
            <a:r>
              <a:rPr lang="fr-BE" sz="2200" dirty="0" smtClean="0"/>
              <a:t>Mansour, R. H. A.-M. (2009)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Starts from operations</a:t>
            </a:r>
          </a:p>
          <a:p>
            <a:r>
              <a:rPr lang="en-US" dirty="0" smtClean="0"/>
              <a:t>All system = One big abstract B-machine</a:t>
            </a:r>
          </a:p>
          <a:p>
            <a:pPr lvl="1"/>
            <a:r>
              <a:rPr lang="fr-BE" dirty="0" smtClean="0"/>
              <a:t>KAOS </a:t>
            </a:r>
            <a:r>
              <a:rPr lang="fr-BE" dirty="0" err="1" smtClean="0"/>
              <a:t>Entity</a:t>
            </a:r>
            <a:r>
              <a:rPr lang="fr-BE" dirty="0" smtClean="0"/>
              <a:t> =&gt; B-machine </a:t>
            </a:r>
            <a:r>
              <a:rPr lang="fr-BE" dirty="0" smtClean="0">
                <a:sym typeface="Symbol"/>
              </a:rPr>
              <a:t> System machine</a:t>
            </a:r>
          </a:p>
          <a:p>
            <a:pPr lvl="1"/>
            <a:r>
              <a:rPr lang="fr-BE" dirty="0" smtClean="0">
                <a:sym typeface="Symbol"/>
              </a:rPr>
              <a:t>KAOS </a:t>
            </a:r>
            <a:r>
              <a:rPr lang="fr-BE" dirty="0" err="1" smtClean="0">
                <a:sym typeface="Symbol"/>
              </a:rPr>
              <a:t>Operation</a:t>
            </a:r>
            <a:r>
              <a:rPr lang="fr-BE" dirty="0" smtClean="0">
                <a:sym typeface="Symbol"/>
              </a:rPr>
              <a:t> =&gt; B-</a:t>
            </a:r>
            <a:r>
              <a:rPr lang="fr-BE" dirty="0" err="1" smtClean="0">
                <a:sym typeface="Symbol"/>
              </a:rPr>
              <a:t>operation</a:t>
            </a:r>
            <a:r>
              <a:rPr lang="fr-BE" dirty="0" smtClean="0">
                <a:sym typeface="Symbol"/>
              </a:rPr>
              <a:t> in System machine</a:t>
            </a:r>
          </a:p>
          <a:p>
            <a:pPr lvl="2"/>
            <a:r>
              <a:rPr lang="en-US" dirty="0" smtClean="0"/>
              <a:t>Pre-condition =&gt; B-pre-condition</a:t>
            </a:r>
          </a:p>
          <a:p>
            <a:pPr lvl="2"/>
            <a:r>
              <a:rPr lang="en-US" dirty="0" smtClean="0"/>
              <a:t>Post-condition =&gt; documentation for the programmer</a:t>
            </a:r>
          </a:p>
          <a:p>
            <a:pPr lvl="2"/>
            <a:r>
              <a:rPr lang="en-US" dirty="0" smtClean="0"/>
              <a:t>Trigger-condition =&gt; is under the responsibility of the agent</a:t>
            </a:r>
          </a:p>
          <a:p>
            <a:pPr lvl="1"/>
            <a:r>
              <a:rPr lang="en-US" dirty="0" smtClean="0"/>
              <a:t>KAOS Dom-Prop =&gt; B-invariants</a:t>
            </a:r>
          </a:p>
          <a:p>
            <a:r>
              <a:rPr lang="en-US" dirty="0" smtClean="0"/>
              <a:t>Generate test cases from the goal diagram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plan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Engineering </a:t>
            </a:r>
          </a:p>
          <a:p>
            <a:r>
              <a:rPr lang="en-US" dirty="0" smtClean="0"/>
              <a:t>KAOS</a:t>
            </a:r>
          </a:p>
          <a:p>
            <a:pPr lvl="1"/>
            <a:r>
              <a:rPr lang="en-US" dirty="0" smtClean="0"/>
              <a:t>Operation model</a:t>
            </a:r>
          </a:p>
          <a:p>
            <a:r>
              <a:rPr lang="en-US" dirty="0" smtClean="0"/>
              <a:t>KAOS to Use-Case</a:t>
            </a:r>
          </a:p>
          <a:p>
            <a:pPr lvl="1"/>
            <a:r>
              <a:rPr lang="en-US" dirty="0" smtClean="0"/>
              <a:t>Existing and proposed transformations</a:t>
            </a:r>
          </a:p>
          <a:p>
            <a:r>
              <a:rPr lang="en-US" dirty="0" smtClean="0"/>
              <a:t>ATLAS Transformation Language</a:t>
            </a:r>
          </a:p>
          <a:p>
            <a:r>
              <a:rPr lang="en-US" dirty="0" smtClean="0"/>
              <a:t>Example : Classical mine pump</a:t>
            </a:r>
          </a:p>
          <a:p>
            <a:r>
              <a:rPr lang="en-US" dirty="0" smtClean="0"/>
              <a:t>Event-B method</a:t>
            </a:r>
          </a:p>
          <a:p>
            <a:r>
              <a:rPr lang="en-US" dirty="0" smtClean="0"/>
              <a:t>KAOS to Event-B</a:t>
            </a:r>
          </a:p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 transformation : KAOS to B</a:t>
            </a:r>
            <a:br>
              <a:rPr lang="en-US" dirty="0" smtClean="0"/>
            </a:br>
            <a:r>
              <a:rPr lang="fr-BE" sz="2200" dirty="0" smtClean="0"/>
              <a:t> </a:t>
            </a:r>
            <a:r>
              <a:rPr lang="fr-BE" sz="2200" dirty="0" err="1" smtClean="0"/>
              <a:t>From</a:t>
            </a:r>
            <a:r>
              <a:rPr lang="fr-BE" sz="2200" dirty="0" smtClean="0"/>
              <a:t> </a:t>
            </a:r>
            <a:r>
              <a:rPr lang="fr-BE" sz="2200" dirty="0" err="1" smtClean="0"/>
              <a:t>Requirements</a:t>
            </a:r>
            <a:r>
              <a:rPr lang="fr-BE" sz="2200" dirty="0" smtClean="0"/>
              <a:t> </a:t>
            </a:r>
            <a:r>
              <a:rPr lang="fr-BE" sz="2200" dirty="0" err="1" smtClean="0"/>
              <a:t>Models</a:t>
            </a:r>
            <a:r>
              <a:rPr lang="fr-BE" sz="2200" dirty="0" smtClean="0"/>
              <a:t> to </a:t>
            </a:r>
            <a:r>
              <a:rPr lang="fr-BE" sz="2200" dirty="0" err="1" smtClean="0"/>
              <a:t>Formal</a:t>
            </a:r>
            <a:r>
              <a:rPr lang="fr-BE" sz="2200" dirty="0" smtClean="0"/>
              <a:t> </a:t>
            </a:r>
            <a:r>
              <a:rPr lang="fr-BE" sz="2200" dirty="0" err="1" smtClean="0"/>
              <a:t>Specifications</a:t>
            </a:r>
            <a:r>
              <a:rPr lang="fr-BE" sz="2200" dirty="0" smtClean="0"/>
              <a:t> in B; Ponsard, C. &amp; </a:t>
            </a:r>
            <a:r>
              <a:rPr lang="fr-BE" sz="2200" dirty="0" err="1" smtClean="0"/>
              <a:t>Dieul</a:t>
            </a:r>
            <a:r>
              <a:rPr lang="fr-BE" sz="2200" dirty="0" smtClean="0"/>
              <a:t>, E. (2006)</a:t>
            </a:r>
            <a:endParaRPr lang="fr-BE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Starts from agents</a:t>
            </a:r>
          </a:p>
          <a:p>
            <a:pPr lvl="0"/>
            <a:r>
              <a:rPr lang="en-US" dirty="0" smtClean="0"/>
              <a:t>KAOS Agent =&gt; B-machine</a:t>
            </a:r>
          </a:p>
          <a:p>
            <a:pPr lvl="0"/>
            <a:r>
              <a:rPr lang="en-US" dirty="0" smtClean="0"/>
              <a:t>Maintain goal =&gt; Invariant in the responsible agent’s machine</a:t>
            </a:r>
          </a:p>
          <a:p>
            <a:pPr lvl="0"/>
            <a:r>
              <a:rPr lang="en-US" dirty="0" smtClean="0"/>
              <a:t>KAOS Operation =&gt; B-Operation </a:t>
            </a:r>
          </a:p>
          <a:p>
            <a:pPr lvl="1"/>
            <a:r>
              <a:rPr lang="en-US" sz="2800" dirty="0" err="1" smtClean="0"/>
              <a:t>ReqPre</a:t>
            </a:r>
            <a:r>
              <a:rPr lang="en-US" sz="2800" dirty="0" smtClean="0"/>
              <a:t> + </a:t>
            </a:r>
            <a:r>
              <a:rPr lang="en-US" sz="2800" dirty="0" err="1" smtClean="0"/>
              <a:t>DomPre</a:t>
            </a:r>
            <a:r>
              <a:rPr lang="en-US" sz="2800" dirty="0" smtClean="0"/>
              <a:t> =&gt; B-Pre-condition</a:t>
            </a:r>
          </a:p>
          <a:p>
            <a:pPr lvl="1"/>
            <a:r>
              <a:rPr lang="en-US" sz="2800" dirty="0" err="1" smtClean="0"/>
              <a:t>ReqPost</a:t>
            </a:r>
            <a:r>
              <a:rPr lang="en-US" sz="2800" dirty="0" smtClean="0"/>
              <a:t> + </a:t>
            </a:r>
            <a:r>
              <a:rPr lang="en-US" sz="2800" dirty="0" err="1" smtClean="0"/>
              <a:t>DomPost</a:t>
            </a:r>
            <a:r>
              <a:rPr lang="en-US" sz="2800" dirty="0" smtClean="0"/>
              <a:t> =&gt; B-Post-condition</a:t>
            </a:r>
          </a:p>
          <a:p>
            <a:pPr lvl="1"/>
            <a:r>
              <a:rPr lang="en-US" sz="2800" dirty="0" smtClean="0"/>
              <a:t>Triggers are ignored because </a:t>
            </a:r>
            <a:r>
              <a:rPr lang="en-US" sz="2800" dirty="0" err="1" smtClean="0"/>
              <a:t>ReqTrig</a:t>
            </a:r>
            <a:r>
              <a:rPr lang="en-US" sz="2800" dirty="0" smtClean="0"/>
              <a:t> =&gt; </a:t>
            </a:r>
            <a:r>
              <a:rPr lang="en-US" sz="2800" dirty="0" err="1" smtClean="0"/>
              <a:t>ReqPre</a:t>
            </a:r>
            <a:endParaRPr lang="en-US" sz="2800" dirty="0" smtClean="0"/>
          </a:p>
          <a:p>
            <a:pPr lvl="0"/>
            <a:r>
              <a:rPr lang="en-US" dirty="0" smtClean="0"/>
              <a:t>Agent’s attributes + operations arguments =&gt; Sets, variables and constraints</a:t>
            </a:r>
          </a:p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Existing transformation : KAOS to </a:t>
            </a:r>
            <a:r>
              <a:rPr lang="en-US" sz="3200" dirty="0" smtClean="0"/>
              <a:t>Event-B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fr-BE" sz="2200" dirty="0" smtClean="0"/>
              <a:t> </a:t>
            </a:r>
            <a:r>
              <a:rPr lang="fr-BE" sz="2200" dirty="0" err="1" smtClean="0"/>
              <a:t>From</a:t>
            </a:r>
            <a:r>
              <a:rPr lang="fr-BE" sz="2200" dirty="0" smtClean="0"/>
              <a:t> Goal-</a:t>
            </a:r>
            <a:r>
              <a:rPr lang="fr-BE" sz="2200" dirty="0" err="1" smtClean="0"/>
              <a:t>Oriented</a:t>
            </a:r>
            <a:r>
              <a:rPr lang="fr-BE" sz="2200" dirty="0" smtClean="0"/>
              <a:t> </a:t>
            </a:r>
            <a:r>
              <a:rPr lang="fr-BE" sz="2200" dirty="0" err="1" smtClean="0"/>
              <a:t>Requirements</a:t>
            </a:r>
            <a:r>
              <a:rPr lang="fr-BE" sz="2200" dirty="0" smtClean="0"/>
              <a:t> to Event-B </a:t>
            </a:r>
            <a:r>
              <a:rPr lang="fr-BE" sz="2200" dirty="0" err="1" smtClean="0"/>
              <a:t>Specifications</a:t>
            </a:r>
            <a:r>
              <a:rPr lang="fr-BE" sz="2200" dirty="0" smtClean="0"/>
              <a:t>; </a:t>
            </a:r>
            <a:br>
              <a:rPr lang="fr-BE" sz="2200" dirty="0" smtClean="0"/>
            </a:br>
            <a:r>
              <a:rPr lang="fr-BE" sz="2200" dirty="0" smtClean="0"/>
              <a:t>Aziz, B.; </a:t>
            </a:r>
            <a:r>
              <a:rPr lang="fr-BE" sz="2200" dirty="0" err="1" smtClean="0"/>
              <a:t>Arenas</a:t>
            </a:r>
            <a:r>
              <a:rPr lang="fr-BE" sz="2200" dirty="0" smtClean="0"/>
              <a:t>, A.; </a:t>
            </a:r>
            <a:r>
              <a:rPr lang="fr-BE" sz="2200" dirty="0" err="1" smtClean="0"/>
              <a:t>Bicarregui</a:t>
            </a:r>
            <a:r>
              <a:rPr lang="fr-BE" sz="2200" dirty="0" smtClean="0"/>
              <a:t>, J.; Ponsard, C. &amp; </a:t>
            </a:r>
            <a:r>
              <a:rPr lang="fr-BE" sz="2200" dirty="0" err="1" smtClean="0"/>
              <a:t>Massonet</a:t>
            </a:r>
            <a:r>
              <a:rPr lang="fr-BE" sz="2200" dirty="0" smtClean="0"/>
              <a:t>, P. (2009)</a:t>
            </a:r>
            <a:endParaRPr lang="fr-BE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Starts from Requirements</a:t>
            </a:r>
          </a:p>
          <a:p>
            <a:r>
              <a:rPr lang="en-US" dirty="0" smtClean="0"/>
              <a:t>Uses Trigger Events</a:t>
            </a:r>
          </a:p>
          <a:p>
            <a:r>
              <a:rPr lang="en-US" dirty="0" smtClean="0"/>
              <a:t>Uses Patterns to derive Event-B from requirements in LTL</a:t>
            </a:r>
          </a:p>
          <a:p>
            <a:r>
              <a:rPr lang="en-US" dirty="0" smtClean="0"/>
              <a:t>Rely on the designer to add needed events (variables update, etc.)</a:t>
            </a:r>
          </a:p>
          <a:p>
            <a:r>
              <a:rPr lang="en-US" dirty="0" smtClean="0"/>
              <a:t>Uses proof obligations to see if the </a:t>
            </a:r>
            <a:r>
              <a:rPr lang="en-US" dirty="0" err="1" smtClean="0"/>
              <a:t>operationalization</a:t>
            </a:r>
            <a:r>
              <a:rPr lang="en-US" dirty="0" smtClean="0"/>
              <a:t> is correct</a:t>
            </a:r>
          </a:p>
          <a:p>
            <a:pPr lvl="1"/>
            <a:r>
              <a:rPr lang="en-US" dirty="0" err="1" smtClean="0"/>
              <a:t>Feasability</a:t>
            </a:r>
            <a:endParaRPr lang="en-US" dirty="0" smtClean="0"/>
          </a:p>
          <a:p>
            <a:pPr lvl="1"/>
            <a:r>
              <a:rPr lang="en-US" dirty="0" smtClean="0"/>
              <a:t>Invariant Preservation</a:t>
            </a:r>
          </a:p>
          <a:p>
            <a:pPr lvl="1"/>
            <a:r>
              <a:rPr lang="en-US" dirty="0" smtClean="0"/>
              <a:t>Deadlock Freeness for triggered events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Existing transformation : KAOS to </a:t>
            </a:r>
            <a:r>
              <a:rPr lang="en-US" sz="3600" dirty="0" smtClean="0"/>
              <a:t>Event-B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fr-BE" sz="2200" dirty="0" err="1" smtClean="0"/>
              <a:t>Expressing</a:t>
            </a:r>
            <a:r>
              <a:rPr lang="fr-BE" sz="2200" dirty="0" smtClean="0"/>
              <a:t> KAOS Goal </a:t>
            </a:r>
            <a:r>
              <a:rPr lang="fr-BE" sz="2200" dirty="0" err="1" smtClean="0"/>
              <a:t>Models</a:t>
            </a:r>
            <a:r>
              <a:rPr lang="fr-BE" sz="2200" dirty="0" smtClean="0"/>
              <a:t> </a:t>
            </a:r>
            <a:r>
              <a:rPr lang="fr-BE" sz="2200" dirty="0" err="1" smtClean="0"/>
              <a:t>with</a:t>
            </a:r>
            <a:r>
              <a:rPr lang="fr-BE" sz="2200" dirty="0" smtClean="0"/>
              <a:t> Event-B; </a:t>
            </a:r>
            <a:r>
              <a:rPr lang="fr-BE" sz="2000" dirty="0" err="1" smtClean="0"/>
              <a:t>Matoussi</a:t>
            </a:r>
            <a:r>
              <a:rPr lang="fr-BE" sz="2000" dirty="0" smtClean="0"/>
              <a:t>, A.(2009)</a:t>
            </a:r>
            <a:endParaRPr lang="fr-BE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Starts from the goal model</a:t>
            </a:r>
          </a:p>
          <a:p>
            <a:r>
              <a:rPr lang="en-US" dirty="0" err="1" smtClean="0"/>
              <a:t>Operationalization</a:t>
            </a:r>
            <a:r>
              <a:rPr lang="en-US" dirty="0" smtClean="0"/>
              <a:t> in 2 steps </a:t>
            </a:r>
          </a:p>
          <a:p>
            <a:pPr lvl="1"/>
            <a:r>
              <a:rPr lang="en-US" dirty="0" smtClean="0"/>
              <a:t>Give an Event-B semantic to the KAOS goal model</a:t>
            </a:r>
          </a:p>
          <a:p>
            <a:pPr lvl="1"/>
            <a:r>
              <a:rPr lang="en-US" dirty="0" smtClean="0"/>
              <a:t>Derive the </a:t>
            </a:r>
            <a:r>
              <a:rPr lang="en-US" dirty="0" err="1" smtClean="0"/>
              <a:t>operationalizad</a:t>
            </a:r>
            <a:r>
              <a:rPr lang="en-US" dirty="0" smtClean="0"/>
              <a:t> Event-B model from the </a:t>
            </a:r>
            <a:r>
              <a:rPr lang="en-US" dirty="0" err="1" smtClean="0"/>
              <a:t>Envent</a:t>
            </a:r>
            <a:r>
              <a:rPr lang="en-US" dirty="0" smtClean="0"/>
              <a:t>-B semantic and the goal Model</a:t>
            </a:r>
          </a:p>
          <a:p>
            <a:r>
              <a:rPr lang="en-US" dirty="0" smtClean="0"/>
              <a:t>Uses refinement patterns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3783" y="2500307"/>
            <a:ext cx="480521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2400" dirty="0" err="1" smtClean="0"/>
              <a:t>Existing</a:t>
            </a:r>
            <a:r>
              <a:rPr lang="fr-BE" sz="2400" dirty="0" smtClean="0"/>
              <a:t> transformation : LTL formula to Event-B machine</a:t>
            </a:r>
            <a:br>
              <a:rPr lang="fr-BE" sz="2400" dirty="0" smtClean="0"/>
            </a:br>
            <a:r>
              <a:rPr lang="fr-BE" sz="1800" dirty="0" err="1" smtClean="0"/>
              <a:t>Deriving</a:t>
            </a:r>
            <a:r>
              <a:rPr lang="fr-BE" sz="1800" dirty="0" smtClean="0"/>
              <a:t> Event-</a:t>
            </a:r>
            <a:r>
              <a:rPr lang="fr-BE" sz="1800" dirty="0" err="1" smtClean="0"/>
              <a:t>based</a:t>
            </a:r>
            <a:r>
              <a:rPr lang="fr-BE" sz="1800" dirty="0" smtClean="0"/>
              <a:t> Security Policy </a:t>
            </a:r>
            <a:r>
              <a:rPr lang="fr-BE" sz="1800" dirty="0" err="1" smtClean="0"/>
              <a:t>from</a:t>
            </a:r>
            <a:r>
              <a:rPr lang="fr-BE" sz="1800" dirty="0" smtClean="0"/>
              <a:t> </a:t>
            </a:r>
            <a:r>
              <a:rPr lang="fr-BE" sz="1800" dirty="0" err="1" smtClean="0"/>
              <a:t>Declarative</a:t>
            </a:r>
            <a:r>
              <a:rPr lang="fr-BE" sz="1800" dirty="0" smtClean="0"/>
              <a:t> Security </a:t>
            </a:r>
            <a:r>
              <a:rPr lang="fr-BE" sz="1800" dirty="0" err="1" smtClean="0"/>
              <a:t>Requirements</a:t>
            </a:r>
            <a:r>
              <a:rPr lang="fr-BE" sz="1800" dirty="0" smtClean="0"/>
              <a:t>; </a:t>
            </a:r>
            <a:r>
              <a:rPr lang="fr-BE" sz="1800" dirty="0" err="1" smtClean="0"/>
              <a:t>Landtsheer</a:t>
            </a:r>
            <a:r>
              <a:rPr lang="fr-BE" sz="1800" dirty="0" smtClean="0"/>
              <a:t>, R. D. (</a:t>
            </a:r>
            <a:r>
              <a:rPr lang="fr-BE" sz="1800" dirty="0" smtClean="0"/>
              <a:t>2010)</a:t>
            </a:r>
            <a:endParaRPr lang="fr-BE" sz="20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Starts from a LTL formula</a:t>
            </a:r>
          </a:p>
          <a:p>
            <a:r>
              <a:rPr lang="en-US" dirty="0" smtClean="0"/>
              <a:t>Limited to pas operators</a:t>
            </a:r>
          </a:p>
          <a:p>
            <a:r>
              <a:rPr lang="en-US" dirty="0" smtClean="0"/>
              <a:t>Makes strong hypothesis</a:t>
            </a:r>
          </a:p>
          <a:p>
            <a:pPr lvl="1"/>
            <a:r>
              <a:rPr lang="en-US" dirty="0" smtClean="0"/>
              <a:t>1 event = 1 </a:t>
            </a:r>
            <a:r>
              <a:rPr lang="en-US" dirty="0" err="1" smtClean="0"/>
              <a:t>horloge</a:t>
            </a:r>
            <a:r>
              <a:rPr lang="en-US" dirty="0" smtClean="0"/>
              <a:t> tick </a:t>
            </a:r>
          </a:p>
          <a:p>
            <a:pPr lvl="1"/>
            <a:r>
              <a:rPr lang="en-US" dirty="0" smtClean="0"/>
              <a:t>Single input assumption</a:t>
            </a:r>
          </a:p>
          <a:p>
            <a:r>
              <a:rPr lang="en-US" dirty="0" smtClean="0"/>
              <a:t>Create a </a:t>
            </a:r>
            <a:r>
              <a:rPr lang="en-US" dirty="0" err="1" smtClean="0"/>
              <a:t>Polpa</a:t>
            </a:r>
            <a:r>
              <a:rPr lang="en-US" dirty="0" smtClean="0"/>
              <a:t> policy 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Moevable</a:t>
            </a:r>
            <a:r>
              <a:rPr lang="en-US" dirty="0" smtClean="0"/>
              <a:t>” to Event-B </a:t>
            </a:r>
            <a:r>
              <a:rPr lang="en-US" dirty="0" err="1" smtClean="0"/>
              <a:t>iff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universal </a:t>
            </a:r>
            <a:r>
              <a:rPr lang="en-US" dirty="0" err="1" smtClean="0"/>
              <a:t>quantificators</a:t>
            </a:r>
            <a:r>
              <a:rPr lang="en-US" dirty="0" smtClean="0"/>
              <a:t> in the events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9" name="Espace réservé du contenu 8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000240"/>
            <a:ext cx="4572032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2000" dirty="0" err="1" smtClean="0"/>
              <a:t>Existing</a:t>
            </a:r>
            <a:r>
              <a:rPr lang="fr-BE" sz="2000" dirty="0" smtClean="0"/>
              <a:t> transformation : Pseudo goal model to Event-B machine</a:t>
            </a:r>
            <a:br>
              <a:rPr lang="fr-BE" sz="2000" dirty="0" smtClean="0"/>
            </a:br>
            <a:r>
              <a:rPr lang="fr-BE" sz="1600" dirty="0" smtClean="0"/>
              <a:t>An </a:t>
            </a:r>
            <a:r>
              <a:rPr lang="fr-BE" sz="1600" dirty="0" err="1" smtClean="0"/>
              <a:t>Incremental</a:t>
            </a:r>
            <a:r>
              <a:rPr lang="fr-BE" sz="1600" dirty="0" smtClean="0"/>
              <a:t> </a:t>
            </a:r>
            <a:r>
              <a:rPr lang="fr-BE" sz="1600" dirty="0" err="1" smtClean="0"/>
              <a:t>Process</a:t>
            </a:r>
            <a:r>
              <a:rPr lang="fr-BE" sz="1600" dirty="0" smtClean="0"/>
              <a:t> for the </a:t>
            </a:r>
            <a:r>
              <a:rPr lang="fr-BE" sz="1600" dirty="0" err="1" smtClean="0"/>
              <a:t>Development</a:t>
            </a:r>
            <a:r>
              <a:rPr lang="fr-BE" sz="1600" dirty="0" smtClean="0"/>
              <a:t> of Multi-agent Systems in Event-B ; </a:t>
            </a:r>
            <a:br>
              <a:rPr lang="fr-BE" sz="1600" dirty="0" smtClean="0"/>
            </a:br>
            <a:r>
              <a:rPr lang="fr-BE" sz="1600" dirty="0" smtClean="0"/>
              <a:t>Ball (2008)</a:t>
            </a:r>
            <a:endParaRPr lang="fr-BE" sz="160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Starts from a pseudo goal diagram</a:t>
            </a:r>
          </a:p>
          <a:p>
            <a:endParaRPr lang="en-US" dirty="0" smtClean="0"/>
          </a:p>
          <a:p>
            <a:r>
              <a:rPr lang="en-US" dirty="0" smtClean="0"/>
              <a:t>Propose a complete method</a:t>
            </a:r>
          </a:p>
          <a:p>
            <a:endParaRPr lang="en-US" dirty="0" smtClean="0"/>
          </a:p>
          <a:p>
            <a:r>
              <a:rPr lang="en-US" dirty="0" smtClean="0"/>
              <a:t>Method based on a Oriented Agent paradigm</a:t>
            </a:r>
          </a:p>
          <a:p>
            <a:endParaRPr lang="en-US" dirty="0" smtClean="0"/>
          </a:p>
          <a:p>
            <a:r>
              <a:rPr lang="en-US" dirty="0" smtClean="0"/>
              <a:t>Refines Event-B machine and goal diagram in parallel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10" name="Espace réservé du contenu 9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011352"/>
            <a:ext cx="3747447" cy="484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643338" cy="1066800"/>
          </a:xfrm>
        </p:spPr>
        <p:txBody>
          <a:bodyPr>
            <a:normAutofit fontScale="90000"/>
          </a:bodyPr>
          <a:lstStyle/>
          <a:p>
            <a:r>
              <a:rPr lang="fr-BE" dirty="0" err="1" smtClean="0"/>
              <a:t>Proposed</a:t>
            </a:r>
            <a:r>
              <a:rPr lang="fr-BE" dirty="0" smtClean="0"/>
              <a:t> transformation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1027" name="Picture 3" descr="D:\Documents\FUNDP 2009-2010\svn\memoire_xde\Latex\images\Proposed_method_over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1843" y="0"/>
            <a:ext cx="5702157" cy="6858000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2214554"/>
            <a:ext cx="3857620" cy="4525963"/>
          </a:xfrm>
        </p:spPr>
        <p:txBody>
          <a:bodyPr/>
          <a:lstStyle/>
          <a:p>
            <a:r>
              <a:rPr lang="en-US" dirty="0" smtClean="0"/>
              <a:t>KAOS Agents</a:t>
            </a:r>
          </a:p>
          <a:p>
            <a:pPr lvl="1"/>
            <a:r>
              <a:rPr lang="en-US" dirty="0" smtClean="0"/>
              <a:t>Monitor and control data</a:t>
            </a:r>
          </a:p>
          <a:p>
            <a:pPr lvl="1"/>
            <a:r>
              <a:rPr lang="en-US" dirty="0" smtClean="0"/>
              <a:t>Responsible of requirements/expectations</a:t>
            </a:r>
          </a:p>
          <a:p>
            <a:r>
              <a:rPr lang="en-US" dirty="0" smtClean="0"/>
              <a:t>KAOS Object model </a:t>
            </a:r>
            <a:br>
              <a:rPr lang="en-US" dirty="0" smtClean="0"/>
            </a:br>
            <a:r>
              <a:rPr lang="en-US" dirty="0" smtClean="0"/>
              <a:t>to Event-B initial machine</a:t>
            </a:r>
          </a:p>
          <a:p>
            <a:r>
              <a:rPr lang="en-US" dirty="0" smtClean="0"/>
              <a:t>Decomposing initial machine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  <p:pic>
        <p:nvPicPr>
          <p:cNvPr id="4098" name="Picture 2" descr="D:\Documents\FUNDP 2009-2010\svn\memoire_xde\Latex\images\minePump_goal_mode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845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pic>
        <p:nvPicPr>
          <p:cNvPr id="2051" name="Picture 3" descr="D:\Documents\FUNDP 2009-2010\svn\memoire_xde\Latex\images\MinePump_decompositi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25550"/>
            <a:ext cx="4289654" cy="5632450"/>
          </a:xfrm>
          <a:prstGeom prst="rect">
            <a:avLst/>
          </a:prstGeom>
          <a:noFill/>
        </p:spPr>
      </p:pic>
      <p:pic>
        <p:nvPicPr>
          <p:cNvPr id="2055" name="Picture 7" descr="D:\Documents\FUNDP 2009-2010\svn\memoire_xde\Latex\images\MinePump_recomposi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185845"/>
            <a:ext cx="4286248" cy="5672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/>
              <a:t>KAOS study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Model to model transformations technologies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ATLAS Transformation Language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KAOS 2 UC prototype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Study of the existing KAOS to Event-B approaches 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Semi-formal KAOS to Event-B approach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Formal KAOS to Event-B approach </a:t>
            </a:r>
          </a:p>
          <a:p>
            <a:pPr lvl="1">
              <a:buFont typeface="Wingdings" pitchFamily="2" charset="2"/>
              <a:buChar char="q"/>
            </a:pPr>
            <a:r>
              <a:rPr lang="en-US" sz="2200" dirty="0" smtClean="0"/>
              <a:t>Requirements/expectations to Event-B : To be done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Engineering 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Concerned about problem definition</a:t>
            </a:r>
          </a:p>
          <a:p>
            <a:r>
              <a:rPr lang="en-US" sz="2400" dirty="0" smtClean="0"/>
              <a:t>Why-dimension</a:t>
            </a:r>
          </a:p>
          <a:p>
            <a:pPr lvl="1"/>
            <a:r>
              <a:rPr lang="en-US" sz="2000" dirty="0" smtClean="0"/>
              <a:t>Goals to be reached by the new system</a:t>
            </a:r>
          </a:p>
          <a:p>
            <a:r>
              <a:rPr lang="en-US" sz="2400" dirty="0" smtClean="0"/>
              <a:t>What-dimension</a:t>
            </a:r>
          </a:p>
          <a:p>
            <a:pPr lvl="1"/>
            <a:r>
              <a:rPr lang="en-US" sz="2000" dirty="0" smtClean="0"/>
              <a:t>Functional services provided to satisfy the goals.</a:t>
            </a:r>
          </a:p>
          <a:p>
            <a:r>
              <a:rPr lang="en-US" sz="2400" dirty="0" smtClean="0"/>
              <a:t>Who-dimension</a:t>
            </a:r>
          </a:p>
          <a:p>
            <a:pPr lvl="1"/>
            <a:r>
              <a:rPr lang="en-US" sz="2000" dirty="0" smtClean="0"/>
              <a:t>Responsibilities between services and agents</a:t>
            </a:r>
          </a:p>
          <a:p>
            <a:r>
              <a:rPr lang="en-US" sz="2400" dirty="0" smtClean="0"/>
              <a:t>Problems context</a:t>
            </a:r>
            <a:endParaRPr lang="en-US" sz="2400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2158" y="2214554"/>
            <a:ext cx="46489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  <p:sp>
        <p:nvSpPr>
          <p:cNvPr id="10" name="ZoneTexte 9"/>
          <p:cNvSpPr txBox="1"/>
          <p:nvPr/>
        </p:nvSpPr>
        <p:spPr>
          <a:xfrm>
            <a:off x="4500562" y="4786322"/>
            <a:ext cx="4429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400" dirty="0" smtClean="0"/>
              <a:t>Specifications ; </a:t>
            </a:r>
          </a:p>
          <a:p>
            <a:pPr marL="0" lvl="1" algn="ctr"/>
            <a:r>
              <a:rPr lang="en-US" sz="2400" dirty="0" smtClean="0"/>
              <a:t>Domain properties ; </a:t>
            </a:r>
          </a:p>
          <a:p>
            <a:pPr marL="0" lvl="1" algn="ctr"/>
            <a:r>
              <a:rPr lang="en-US" sz="2400" dirty="0" smtClean="0"/>
              <a:t>Assumptions </a:t>
            </a:r>
          </a:p>
          <a:p>
            <a:pPr marL="0" lvl="1" algn="ctr"/>
            <a:r>
              <a:rPr lang="en-US" sz="2400" dirty="0" smtClean="0"/>
              <a:t>|= </a:t>
            </a:r>
          </a:p>
          <a:p>
            <a:pPr marL="0" lvl="1" algn="ctr"/>
            <a:r>
              <a:rPr lang="en-US" sz="2400" dirty="0" smtClean="0"/>
              <a:t>Requirements</a:t>
            </a:r>
            <a:endParaRPr lang="fr-BE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Goal Oriented Requirement Engineering </a:t>
            </a:r>
            <a:endParaRPr lang="fr-BE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Focused on system objectives</a:t>
            </a:r>
          </a:p>
          <a:p>
            <a:r>
              <a:rPr lang="en-US" dirty="0" smtClean="0"/>
              <a:t>Goal : Objective the system have to reach</a:t>
            </a:r>
          </a:p>
          <a:p>
            <a:pPr lvl="1"/>
            <a:r>
              <a:rPr lang="en-US" dirty="0" smtClean="0"/>
              <a:t>Prescriptive statement</a:t>
            </a:r>
          </a:p>
          <a:p>
            <a:pPr lvl="1"/>
            <a:r>
              <a:rPr lang="en-US" dirty="0" smtClean="0"/>
              <a:t>Reach through the cooperation of its agents</a:t>
            </a:r>
          </a:p>
          <a:p>
            <a:r>
              <a:rPr lang="en-US" dirty="0" smtClean="0"/>
              <a:t>Goal refinement and abstraction</a:t>
            </a:r>
          </a:p>
          <a:p>
            <a:r>
              <a:rPr lang="en-US" dirty="0" smtClean="0"/>
              <a:t>Agent : Active components</a:t>
            </a:r>
          </a:p>
          <a:p>
            <a:pPr lvl="1"/>
            <a:r>
              <a:rPr lang="en-US" dirty="0" smtClean="0"/>
              <a:t>Playing a role to satisfy some goals</a:t>
            </a:r>
          </a:p>
          <a:p>
            <a:pPr lvl="1"/>
            <a:r>
              <a:rPr lang="en-US" dirty="0" smtClean="0"/>
              <a:t>Environment agent / Software agent</a:t>
            </a:r>
          </a:p>
          <a:p>
            <a:r>
              <a:rPr lang="en-US" dirty="0" smtClean="0"/>
              <a:t>Domain properties and hypothesis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KAOS </a:t>
            </a:r>
            <a:r>
              <a:rPr lang="fr-BE" sz="2200" i="1" dirty="0" smtClean="0"/>
              <a:t>(</a:t>
            </a:r>
            <a:r>
              <a:rPr lang="en-US" sz="2200" i="1" dirty="0" smtClean="0"/>
              <a:t>Knowledge Acquisition in </a:t>
            </a:r>
            <a:r>
              <a:rPr lang="en-US" sz="2200" i="1" dirty="0" err="1" smtClean="0"/>
              <a:t>autOmated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specication</a:t>
            </a:r>
            <a:r>
              <a:rPr lang="en-US" sz="2200" i="1" dirty="0" smtClean="0"/>
              <a:t>)</a:t>
            </a:r>
            <a:endParaRPr lang="fr-BE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304323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Goal model</a:t>
            </a:r>
          </a:p>
          <a:p>
            <a:r>
              <a:rPr lang="en-US" dirty="0" smtClean="0"/>
              <a:t>Object Model</a:t>
            </a:r>
          </a:p>
          <a:p>
            <a:pPr lvl="1"/>
            <a:r>
              <a:rPr lang="en-US" dirty="0" smtClean="0"/>
              <a:t>Simplified UML Class diagram</a:t>
            </a:r>
          </a:p>
          <a:p>
            <a:r>
              <a:rPr lang="en-US" dirty="0" smtClean="0"/>
              <a:t>Responsibility model</a:t>
            </a:r>
          </a:p>
          <a:p>
            <a:pPr lvl="1"/>
            <a:r>
              <a:rPr lang="en-US" dirty="0" smtClean="0"/>
              <a:t>Agent and goals they are responsible for </a:t>
            </a:r>
          </a:p>
          <a:p>
            <a:pPr lvl="1"/>
            <a:r>
              <a:rPr lang="en-US" dirty="0" smtClean="0"/>
              <a:t>Data monitored / controlled</a:t>
            </a:r>
          </a:p>
          <a:p>
            <a:r>
              <a:rPr lang="en-US" dirty="0" smtClean="0"/>
              <a:t>Operation model</a:t>
            </a:r>
          </a:p>
          <a:p>
            <a:pPr lvl="1"/>
            <a:r>
              <a:rPr lang="en-US" dirty="0" smtClean="0"/>
              <a:t>Operations performed by agents</a:t>
            </a:r>
          </a:p>
          <a:p>
            <a:r>
              <a:rPr lang="en-US" dirty="0" smtClean="0"/>
              <a:t>Behavioral model</a:t>
            </a:r>
          </a:p>
          <a:p>
            <a:pPr lvl="1"/>
            <a:r>
              <a:rPr lang="en-US" dirty="0" smtClean="0"/>
              <a:t>State and sequence diagrams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85005" y="2000240"/>
            <a:ext cx="5616151" cy="440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xdevroey@student.fundp.ac.be</a:t>
            </a:r>
            <a:endParaRPr lang="fr-B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Operation</a:t>
            </a:r>
            <a:r>
              <a:rPr lang="fr-BE" dirty="0" smtClean="0"/>
              <a:t> model</a:t>
            </a:r>
            <a:endParaRPr lang="fr-B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1" y="2071678"/>
            <a:ext cx="7886227" cy="2786082"/>
          </a:xfr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0034" y="4929198"/>
            <a:ext cx="8186766" cy="1846189"/>
          </a:xfrm>
        </p:spPr>
        <p:txBody>
          <a:bodyPr>
            <a:normAutofit/>
          </a:bodyPr>
          <a:lstStyle/>
          <a:p>
            <a:r>
              <a:rPr lang="en-US" dirty="0" smtClean="0"/>
              <a:t>Operations </a:t>
            </a:r>
          </a:p>
          <a:p>
            <a:pPr lvl="1"/>
            <a:r>
              <a:rPr lang="en-US" dirty="0" smtClean="0"/>
              <a:t>name, definition, domain pre-condition and a domain post-condition </a:t>
            </a:r>
          </a:p>
          <a:p>
            <a:r>
              <a:rPr lang="en-US" dirty="0" smtClean="0"/>
              <a:t>Inputs / outputs and </a:t>
            </a:r>
          </a:p>
          <a:p>
            <a:r>
              <a:rPr lang="en-US" dirty="0" smtClean="0"/>
              <a:t>Agent that performs it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D:\Documents\FUNDP 2009-2010\Stage\GenerationUC\01_Analyse_Generation_UC_Objectiver\KAOS_mode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81000"/>
            <a:ext cx="7039801" cy="4677000"/>
          </a:xfrm>
          <a:prstGeom prst="rect">
            <a:avLst/>
          </a:prstGeom>
          <a:noFill/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KAOS operations to UML use cases :</a:t>
            </a:r>
            <a:br>
              <a:rPr lang="en-US" dirty="0" smtClean="0"/>
            </a:br>
            <a:r>
              <a:rPr lang="en-US" dirty="0" smtClean="0"/>
              <a:t>Existing transformation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 descr="D:\Documents\FUNDP 2009-2010\Stage\GenerationUC\01_Analyse_Generation_UC_Objectiver\(Use Case) External_Agent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7215508" cy="1000132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KAOS operations to UML use cases :</a:t>
            </a:r>
            <a:br>
              <a:rPr lang="en-US" dirty="0" smtClean="0"/>
            </a:br>
            <a:r>
              <a:rPr lang="en-US" dirty="0" smtClean="0"/>
              <a:t>Existing transformation</a:t>
            </a:r>
            <a:endParaRPr lang="en-US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half" idx="1"/>
          </p:nvPr>
        </p:nvSpPr>
        <p:spPr>
          <a:xfrm>
            <a:off x="500034" y="3357562"/>
            <a:ext cx="7786742" cy="3417825"/>
          </a:xfrm>
        </p:spPr>
        <p:txBody>
          <a:bodyPr/>
          <a:lstStyle/>
          <a:p>
            <a:r>
              <a:rPr lang="en-US" dirty="0" smtClean="0"/>
              <a:t>Actual transformation</a:t>
            </a:r>
          </a:p>
          <a:p>
            <a:pPr lvl="1"/>
            <a:r>
              <a:rPr lang="en-US" dirty="0" smtClean="0"/>
              <a:t>No distinction between</a:t>
            </a:r>
          </a:p>
          <a:p>
            <a:pPr lvl="2"/>
            <a:r>
              <a:rPr lang="en-US" dirty="0" smtClean="0"/>
              <a:t>Environment Agents</a:t>
            </a:r>
          </a:p>
          <a:p>
            <a:pPr lvl="2"/>
            <a:r>
              <a:rPr lang="en-US" dirty="0" smtClean="0"/>
              <a:t>Software Agents</a:t>
            </a:r>
          </a:p>
          <a:p>
            <a:r>
              <a:rPr lang="en-US" dirty="0" smtClean="0"/>
              <a:t>UML Actor = role</a:t>
            </a:r>
          </a:p>
          <a:p>
            <a:pPr lvl="1"/>
            <a:r>
              <a:rPr lang="en-US" dirty="0" smtClean="0"/>
              <a:t>Interacting with a subject </a:t>
            </a:r>
          </a:p>
          <a:p>
            <a:pPr lvl="1"/>
            <a:r>
              <a:rPr lang="en-US" dirty="0" smtClean="0"/>
              <a:t>External from this subject</a:t>
            </a:r>
          </a:p>
          <a:p>
            <a:pPr lvl="1"/>
            <a:r>
              <a:rPr lang="en-US" dirty="0" smtClean="0"/>
              <a:t>Usually pre-existing to the system-to-be</a:t>
            </a:r>
          </a:p>
          <a:p>
            <a:r>
              <a:rPr lang="en-US" dirty="0" smtClean="0"/>
              <a:t>UML Subject (or Context)</a:t>
            </a:r>
          </a:p>
          <a:p>
            <a:pPr lvl="1"/>
            <a:r>
              <a:rPr lang="en-US" dirty="0" smtClean="0"/>
              <a:t>Everything that may have a behavior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KAOS operations to UML use cases :</a:t>
            </a:r>
            <a:br>
              <a:rPr lang="en-US" dirty="0" smtClean="0"/>
            </a:br>
            <a:r>
              <a:rPr lang="en-US" dirty="0" smtClean="0"/>
              <a:t>Proposed transformation</a:t>
            </a:r>
            <a:endParaRPr lang="fr-BE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29" cy="352139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71736"/>
                <a:gridCol w="5757893"/>
              </a:tblGrid>
              <a:tr h="394872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KAOS </a:t>
                      </a:r>
                      <a:r>
                        <a:rPr kumimoji="0" lang="fr-BE" sz="1800" kern="1200" baseline="0" dirty="0" err="1" smtClean="0"/>
                        <a:t>object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fr-BE" sz="1800" kern="1200" baseline="0" dirty="0" err="1" smtClean="0"/>
                        <a:t>Corresponding</a:t>
                      </a:r>
                      <a:r>
                        <a:rPr kumimoji="0" lang="fr-BE" sz="1800" kern="1200" baseline="0" dirty="0" smtClean="0"/>
                        <a:t> UML </a:t>
                      </a:r>
                      <a:r>
                        <a:rPr kumimoji="0" lang="fr-BE" sz="1800" kern="1200" baseline="0" dirty="0" err="1" smtClean="0"/>
                        <a:t>object</a:t>
                      </a:r>
                      <a:endParaRPr lang="fr-BE" dirty="0"/>
                    </a:p>
                  </a:txBody>
                  <a:tcPr marL="44718" marR="44718"/>
                </a:tc>
              </a:tr>
              <a:tr h="394872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Agent (software)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Component </a:t>
                      </a:r>
                      <a:r>
                        <a:rPr kumimoji="0" lang="fr-BE" sz="1800" kern="1200" baseline="0" dirty="0" err="1" smtClean="0"/>
                        <a:t>where</a:t>
                      </a:r>
                      <a:r>
                        <a:rPr kumimoji="0" lang="fr-BE" sz="1800" kern="1200" baseline="0" dirty="0" smtClean="0"/>
                        <a:t> </a:t>
                      </a:r>
                      <a:r>
                        <a:rPr kumimoji="0" lang="fr-BE" sz="1800" kern="1200" baseline="0" dirty="0" err="1" smtClean="0"/>
                        <a:t>ownedUC</a:t>
                      </a:r>
                      <a:r>
                        <a:rPr kumimoji="0" lang="fr-BE" sz="1800" kern="1200" baseline="0" dirty="0" smtClean="0"/>
                        <a:t> = {</a:t>
                      </a:r>
                      <a:r>
                        <a:rPr kumimoji="0" lang="fr-BE" sz="1800" kern="1200" baseline="0" dirty="0" err="1" smtClean="0"/>
                        <a:t>performedoperations</a:t>
                      </a:r>
                      <a:r>
                        <a:rPr kumimoji="0" lang="fr-BE" sz="1800" kern="1200" baseline="0" dirty="0" smtClean="0"/>
                        <a:t>}</a:t>
                      </a:r>
                      <a:endParaRPr lang="fr-BE" dirty="0"/>
                    </a:p>
                  </a:txBody>
                  <a:tcPr marL="44718" marR="44718"/>
                </a:tc>
              </a:tr>
              <a:tr h="681560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Agent (</a:t>
                      </a:r>
                      <a:r>
                        <a:rPr kumimoji="0" lang="fr-BE" sz="1800" kern="1200" baseline="0" dirty="0" err="1" smtClean="0"/>
                        <a:t>environment</a:t>
                      </a:r>
                      <a:r>
                        <a:rPr kumimoji="0" lang="fr-BE" sz="1800" kern="1200" baseline="0" dirty="0" smtClean="0"/>
                        <a:t>)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fr-BE" sz="1800" kern="1200" baseline="0" dirty="0" err="1" smtClean="0"/>
                        <a:t>Actor</a:t>
                      </a:r>
                      <a:r>
                        <a:rPr kumimoji="0" lang="fr-BE" sz="1800" kern="1200" baseline="0" dirty="0" smtClean="0"/>
                        <a:t> + Component </a:t>
                      </a:r>
                      <a:r>
                        <a:rPr kumimoji="0" lang="fr-BE" sz="1800" kern="1200" baseline="0" dirty="0" err="1" smtClean="0"/>
                        <a:t>where</a:t>
                      </a:r>
                      <a:r>
                        <a:rPr kumimoji="0" lang="fr-BE" sz="1800" kern="1200" baseline="0" dirty="0" smtClean="0"/>
                        <a:t> </a:t>
                      </a:r>
                      <a:r>
                        <a:rPr kumimoji="0" lang="fr-BE" sz="1800" kern="1200" baseline="0" dirty="0" err="1" smtClean="0"/>
                        <a:t>ownedUC</a:t>
                      </a:r>
                      <a:r>
                        <a:rPr kumimoji="0" lang="fr-BE" sz="1800" kern="1200" baseline="0" dirty="0" smtClean="0"/>
                        <a:t> = {</a:t>
                      </a:r>
                      <a:r>
                        <a:rPr kumimoji="0" lang="fr-BE" sz="1800" kern="1200" baseline="0" dirty="0" err="1" smtClean="0"/>
                        <a:t>performedoperations</a:t>
                      </a:r>
                      <a:r>
                        <a:rPr kumimoji="0" lang="fr-BE" sz="1800" kern="1200" baseline="0" dirty="0" smtClean="0"/>
                        <a:t>}</a:t>
                      </a:r>
                      <a:endParaRPr lang="fr-BE" dirty="0"/>
                    </a:p>
                  </a:txBody>
                  <a:tcPr marL="44718" marR="44718"/>
                </a:tc>
              </a:tr>
              <a:tr h="973657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Relationship </a:t>
                      </a:r>
                      <a:r>
                        <a:rPr kumimoji="0" lang="fr-BE" sz="1800" kern="1200" baseline="0" dirty="0" err="1" smtClean="0"/>
                        <a:t>between</a:t>
                      </a:r>
                      <a:endParaRPr kumimoji="0" lang="fr-BE" sz="1800" kern="1200" baseline="0" dirty="0" smtClean="0"/>
                    </a:p>
                    <a:p>
                      <a:r>
                        <a:rPr kumimoji="0" lang="fr-BE" sz="1800" kern="1200" baseline="0" dirty="0" smtClean="0"/>
                        <a:t>Agent (</a:t>
                      </a:r>
                      <a:r>
                        <a:rPr kumimoji="0" lang="fr-BE" sz="1800" kern="1200" baseline="0" dirty="0" err="1" smtClean="0"/>
                        <a:t>environment</a:t>
                      </a:r>
                      <a:r>
                        <a:rPr kumimoji="0" lang="fr-BE" sz="1800" kern="1200" baseline="0" dirty="0" smtClean="0"/>
                        <a:t>)</a:t>
                      </a:r>
                    </a:p>
                    <a:p>
                      <a:r>
                        <a:rPr kumimoji="0" lang="fr-BE" sz="1800" kern="1200" baseline="0" dirty="0" smtClean="0"/>
                        <a:t>and </a:t>
                      </a:r>
                      <a:r>
                        <a:rPr kumimoji="0" lang="fr-BE" sz="1800" kern="1200" baseline="0" dirty="0" err="1" smtClean="0"/>
                        <a:t>operation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/>
                        <a:t>Association between the corresponding Use</a:t>
                      </a:r>
                    </a:p>
                    <a:p>
                      <a:r>
                        <a:rPr kumimoji="0" lang="fr-BE" sz="1800" kern="1200" baseline="0" dirty="0" smtClean="0"/>
                        <a:t>Case and </a:t>
                      </a:r>
                      <a:r>
                        <a:rPr kumimoji="0" lang="fr-BE" sz="1800" kern="1200" baseline="0" dirty="0" err="1" smtClean="0"/>
                        <a:t>corresponding</a:t>
                      </a:r>
                      <a:r>
                        <a:rPr kumimoji="0" lang="fr-BE" sz="1800" kern="1200" baseline="0" dirty="0" smtClean="0"/>
                        <a:t> </a:t>
                      </a:r>
                      <a:r>
                        <a:rPr kumimoji="0" lang="fr-BE" sz="1800" kern="1200" baseline="0" dirty="0" err="1" smtClean="0"/>
                        <a:t>Actor</a:t>
                      </a:r>
                      <a:endParaRPr lang="fr-BE" dirty="0"/>
                    </a:p>
                  </a:txBody>
                  <a:tcPr marL="44718" marR="44718"/>
                </a:tc>
              </a:tr>
              <a:tr h="681560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Input / Output links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/>
                        <a:t>Dependency </a:t>
                      </a:r>
                      <a:r>
                        <a:rPr kumimoji="0" lang="en-US" sz="1800" kern="1200" baseline="0" dirty="0" err="1" smtClean="0"/>
                        <a:t>labelled</a:t>
                      </a:r>
                      <a:r>
                        <a:rPr kumimoji="0" lang="en-US" sz="1800" kern="1200" baseline="0" dirty="0" smtClean="0"/>
                        <a:t> In/Out + name of</a:t>
                      </a:r>
                    </a:p>
                    <a:p>
                      <a:r>
                        <a:rPr kumimoji="0" lang="fr-BE" sz="1800" kern="1200" baseline="0" dirty="0" smtClean="0"/>
                        <a:t>the </a:t>
                      </a:r>
                      <a:r>
                        <a:rPr kumimoji="0" lang="fr-BE" sz="1800" kern="1200" baseline="0" dirty="0" err="1" smtClean="0"/>
                        <a:t>concerned</a:t>
                      </a:r>
                      <a:r>
                        <a:rPr kumimoji="0" lang="fr-BE" sz="1800" kern="1200" baseline="0" dirty="0" smtClean="0"/>
                        <a:t> </a:t>
                      </a:r>
                      <a:r>
                        <a:rPr kumimoji="0" lang="fr-BE" sz="1800" kern="1200" baseline="0" dirty="0" err="1" smtClean="0"/>
                        <a:t>element</a:t>
                      </a:r>
                      <a:endParaRPr lang="fr-BE" dirty="0"/>
                    </a:p>
                  </a:txBody>
                  <a:tcPr marL="44718" marR="44718"/>
                </a:tc>
              </a:tr>
              <a:tr h="394872"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Package</a:t>
                      </a:r>
                      <a:endParaRPr lang="fr-BE" dirty="0"/>
                    </a:p>
                  </a:txBody>
                  <a:tcPr marL="44718" marR="44718"/>
                </a:tc>
                <a:tc>
                  <a:txBody>
                    <a:bodyPr/>
                    <a:lstStyle/>
                    <a:p>
                      <a:r>
                        <a:rPr kumimoji="0" lang="fr-BE" sz="1800" kern="1200" baseline="0" dirty="0" smtClean="0"/>
                        <a:t>Package</a:t>
                      </a:r>
                      <a:endParaRPr lang="fr-BE" dirty="0"/>
                    </a:p>
                  </a:txBody>
                  <a:tcPr marL="44718" marR="44718"/>
                </a:tc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xdevroey@student.fundp.ac.be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Urbai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397</TotalTime>
  <Words>789</Words>
  <Application>Microsoft Office PowerPoint</Application>
  <PresentationFormat>Affichage à l'écran (4:3)</PresentationFormat>
  <Paragraphs>221</Paragraphs>
  <Slides>28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Urbain</vt:lpstr>
      <vt:lpstr>Bridging KAOS and Event B with KAOS to Use cases as "appetiser"</vt:lpstr>
      <vt:lpstr>Presentation plan</vt:lpstr>
      <vt:lpstr>Requirements Engineering </vt:lpstr>
      <vt:lpstr>Goal Oriented Requirement Engineering </vt:lpstr>
      <vt:lpstr>KAOS (Knowledge Acquisition in autOmated specication)</vt:lpstr>
      <vt:lpstr>Operation model</vt:lpstr>
      <vt:lpstr>KAOS operations to UML use cases : Existing transformation</vt:lpstr>
      <vt:lpstr>KAOS operations to UML use cases : Existing transformation</vt:lpstr>
      <vt:lpstr>KAOS operations to UML use cases : Proposed transformation</vt:lpstr>
      <vt:lpstr>ATLAS Transformation Language</vt:lpstr>
      <vt:lpstr>Example : Classical mine pump</vt:lpstr>
      <vt:lpstr>Diapositive 12</vt:lpstr>
      <vt:lpstr>Diapositive 13</vt:lpstr>
      <vt:lpstr>Diapositive 14</vt:lpstr>
      <vt:lpstr>Diapositive 15</vt:lpstr>
      <vt:lpstr>KAOS to Event-B</vt:lpstr>
      <vt:lpstr>Event-B method</vt:lpstr>
      <vt:lpstr>Event-B method</vt:lpstr>
      <vt:lpstr>Existing transformation : KAOS to B Formal Analysis and Design for Engineering Security (FADES); Mansour, R. H. A.-M. (2009)</vt:lpstr>
      <vt:lpstr>Existing transformation : KAOS to B  From Requirements Models to Formal Specifications in B; Ponsard, C. &amp; Dieul, E. (2006)</vt:lpstr>
      <vt:lpstr>Existing transformation : KAOS to Event-B  From Goal-Oriented Requirements to Event-B Specifications;  Aziz, B.; Arenas, A.; Bicarregui, J.; Ponsard, C. &amp; Massonet, P. (2009)</vt:lpstr>
      <vt:lpstr>Existing transformation : KAOS to Event-B Expressing KAOS Goal Models with Event-B; Matoussi, A.(2009)</vt:lpstr>
      <vt:lpstr>Existing transformation : LTL formula to Event-B machine Deriving Event-based Security Policy from Declarative Security Requirements; Landtsheer, R. D. (2010)</vt:lpstr>
      <vt:lpstr>Existing transformation : Pseudo goal model to Event-B machine An Incremental Process for the Development of Multi-agent Systems in Event-B ;  Ball (2008)</vt:lpstr>
      <vt:lpstr>Proposed transformation</vt:lpstr>
      <vt:lpstr>Diapositive 26</vt:lpstr>
      <vt:lpstr>Diapositive 27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4D4L0R</dc:creator>
  <cp:lastModifiedBy>4D4L0R</cp:lastModifiedBy>
  <cp:revision>112</cp:revision>
  <dcterms:created xsi:type="dcterms:W3CDTF">2009-12-01T08:17:55Z</dcterms:created>
  <dcterms:modified xsi:type="dcterms:W3CDTF">2010-05-05T09:52:09Z</dcterms:modified>
</cp:coreProperties>
</file>